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4" r:id="rId3"/>
    <p:sldId id="257" r:id="rId4"/>
    <p:sldId id="258" r:id="rId5"/>
    <p:sldId id="261" r:id="rId6"/>
    <p:sldId id="263" r:id="rId7"/>
    <p:sldId id="264" r:id="rId8"/>
    <p:sldId id="265" r:id="rId9"/>
    <p:sldId id="266" r:id="rId10"/>
    <p:sldId id="267" r:id="rId11"/>
    <p:sldId id="268" r:id="rId12"/>
    <p:sldId id="269" r:id="rId13"/>
    <p:sldId id="270" r:id="rId14"/>
    <p:sldId id="271" r:id="rId15"/>
    <p:sldId id="272" r:id="rId16"/>
    <p:sldId id="27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3" d="100"/>
          <a:sy n="83" d="100"/>
        </p:scale>
        <p:origin x="-152" y="-1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FFB0E98-F430-43D5-9438-B348C2022CAD}" type="datetimeFigureOut">
              <a:rPr lang="en-GB" smtClean="0"/>
              <a:t>03/04/2017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6EFA0C-B314-432A-8842-72C55B678548}" type="slidenum">
              <a:rPr lang="en-GB" smtClean="0"/>
              <a:t>‹#›</a:t>
            </a:fld>
            <a:endParaRPr lang="en-GB"/>
          </a:p>
        </p:txBody>
      </p:sp>
    </p:spTree>
    <p:extLst>
      <p:ext uri="{BB962C8B-B14F-4D97-AF65-F5344CB8AC3E}">
        <p14:creationId xmlns:p14="http://schemas.microsoft.com/office/powerpoint/2010/main" val="3506125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FFB0E98-F430-43D5-9438-B348C2022CAD}" type="datetimeFigureOut">
              <a:rPr lang="en-GB" smtClean="0"/>
              <a:t>03/04/2017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6EFA0C-B314-432A-8842-72C55B678548}" type="slidenum">
              <a:rPr lang="en-GB" smtClean="0"/>
              <a:t>‹#›</a:t>
            </a:fld>
            <a:endParaRPr lang="en-GB"/>
          </a:p>
        </p:txBody>
      </p:sp>
    </p:spTree>
    <p:extLst>
      <p:ext uri="{BB962C8B-B14F-4D97-AF65-F5344CB8AC3E}">
        <p14:creationId xmlns:p14="http://schemas.microsoft.com/office/powerpoint/2010/main" val="2642474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FFB0E98-F430-43D5-9438-B348C2022CAD}" type="datetimeFigureOut">
              <a:rPr lang="en-GB" smtClean="0"/>
              <a:t>03/04/2017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6EFA0C-B314-432A-8842-72C55B678548}" type="slidenum">
              <a:rPr lang="en-GB" smtClean="0"/>
              <a:t>‹#›</a:t>
            </a:fld>
            <a:endParaRPr lang="en-GB"/>
          </a:p>
        </p:txBody>
      </p:sp>
    </p:spTree>
    <p:extLst>
      <p:ext uri="{BB962C8B-B14F-4D97-AF65-F5344CB8AC3E}">
        <p14:creationId xmlns:p14="http://schemas.microsoft.com/office/powerpoint/2010/main" val="1869092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FFB0E98-F430-43D5-9438-B348C2022CAD}" type="datetimeFigureOut">
              <a:rPr lang="en-GB" smtClean="0"/>
              <a:t>03/04/2017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6EFA0C-B314-432A-8842-72C55B678548}" type="slidenum">
              <a:rPr lang="en-GB" smtClean="0"/>
              <a:t>‹#›</a:t>
            </a:fld>
            <a:endParaRPr lang="en-GB"/>
          </a:p>
        </p:txBody>
      </p:sp>
    </p:spTree>
    <p:extLst>
      <p:ext uri="{BB962C8B-B14F-4D97-AF65-F5344CB8AC3E}">
        <p14:creationId xmlns:p14="http://schemas.microsoft.com/office/powerpoint/2010/main" val="4099914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FB0E98-F430-43D5-9438-B348C2022CAD}" type="datetimeFigureOut">
              <a:rPr lang="en-GB" smtClean="0"/>
              <a:t>03/04/2017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6EFA0C-B314-432A-8842-72C55B678548}" type="slidenum">
              <a:rPr lang="en-GB" smtClean="0"/>
              <a:t>‹#›</a:t>
            </a:fld>
            <a:endParaRPr lang="en-GB"/>
          </a:p>
        </p:txBody>
      </p:sp>
    </p:spTree>
    <p:extLst>
      <p:ext uri="{BB962C8B-B14F-4D97-AF65-F5344CB8AC3E}">
        <p14:creationId xmlns:p14="http://schemas.microsoft.com/office/powerpoint/2010/main" val="2797662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FFB0E98-F430-43D5-9438-B348C2022CAD}" type="datetimeFigureOut">
              <a:rPr lang="en-GB" smtClean="0"/>
              <a:t>03/04/2017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6EFA0C-B314-432A-8842-72C55B678548}" type="slidenum">
              <a:rPr lang="en-GB" smtClean="0"/>
              <a:t>‹#›</a:t>
            </a:fld>
            <a:endParaRPr lang="en-GB"/>
          </a:p>
        </p:txBody>
      </p:sp>
    </p:spTree>
    <p:extLst>
      <p:ext uri="{BB962C8B-B14F-4D97-AF65-F5344CB8AC3E}">
        <p14:creationId xmlns:p14="http://schemas.microsoft.com/office/powerpoint/2010/main" val="1573548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FFB0E98-F430-43D5-9438-B348C2022CAD}" type="datetimeFigureOut">
              <a:rPr lang="en-GB" smtClean="0"/>
              <a:t>03/04/2017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D6EFA0C-B314-432A-8842-72C55B678548}" type="slidenum">
              <a:rPr lang="en-GB" smtClean="0"/>
              <a:t>‹#›</a:t>
            </a:fld>
            <a:endParaRPr lang="en-GB"/>
          </a:p>
        </p:txBody>
      </p:sp>
    </p:spTree>
    <p:extLst>
      <p:ext uri="{BB962C8B-B14F-4D97-AF65-F5344CB8AC3E}">
        <p14:creationId xmlns:p14="http://schemas.microsoft.com/office/powerpoint/2010/main" val="285337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FFB0E98-F430-43D5-9438-B348C2022CAD}" type="datetimeFigureOut">
              <a:rPr lang="en-GB" smtClean="0"/>
              <a:t>03/04/2017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D6EFA0C-B314-432A-8842-72C55B678548}" type="slidenum">
              <a:rPr lang="en-GB" smtClean="0"/>
              <a:t>‹#›</a:t>
            </a:fld>
            <a:endParaRPr lang="en-GB"/>
          </a:p>
        </p:txBody>
      </p:sp>
    </p:spTree>
    <p:extLst>
      <p:ext uri="{BB962C8B-B14F-4D97-AF65-F5344CB8AC3E}">
        <p14:creationId xmlns:p14="http://schemas.microsoft.com/office/powerpoint/2010/main" val="1166174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B0E98-F430-43D5-9438-B348C2022CAD}" type="datetimeFigureOut">
              <a:rPr lang="en-GB" smtClean="0"/>
              <a:t>03/04/2017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D6EFA0C-B314-432A-8842-72C55B678548}" type="slidenum">
              <a:rPr lang="en-GB" smtClean="0"/>
              <a:t>‹#›</a:t>
            </a:fld>
            <a:endParaRPr lang="en-GB"/>
          </a:p>
        </p:txBody>
      </p:sp>
    </p:spTree>
    <p:extLst>
      <p:ext uri="{BB962C8B-B14F-4D97-AF65-F5344CB8AC3E}">
        <p14:creationId xmlns:p14="http://schemas.microsoft.com/office/powerpoint/2010/main" val="509317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FB0E98-F430-43D5-9438-B348C2022CAD}" type="datetimeFigureOut">
              <a:rPr lang="en-GB" smtClean="0"/>
              <a:t>03/04/2017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6EFA0C-B314-432A-8842-72C55B678548}" type="slidenum">
              <a:rPr lang="en-GB" smtClean="0"/>
              <a:t>‹#›</a:t>
            </a:fld>
            <a:endParaRPr lang="en-GB"/>
          </a:p>
        </p:txBody>
      </p:sp>
    </p:spTree>
    <p:extLst>
      <p:ext uri="{BB962C8B-B14F-4D97-AF65-F5344CB8AC3E}">
        <p14:creationId xmlns:p14="http://schemas.microsoft.com/office/powerpoint/2010/main" val="3205445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FB0E98-F430-43D5-9438-B348C2022CAD}" type="datetimeFigureOut">
              <a:rPr lang="en-GB" smtClean="0"/>
              <a:t>03/04/2017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6EFA0C-B314-432A-8842-72C55B678548}" type="slidenum">
              <a:rPr lang="en-GB" smtClean="0"/>
              <a:t>‹#›</a:t>
            </a:fld>
            <a:endParaRPr lang="en-GB"/>
          </a:p>
        </p:txBody>
      </p:sp>
    </p:spTree>
    <p:extLst>
      <p:ext uri="{BB962C8B-B14F-4D97-AF65-F5344CB8AC3E}">
        <p14:creationId xmlns:p14="http://schemas.microsoft.com/office/powerpoint/2010/main" val="1078299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8000"/>
            <a:lum/>
          </a:blip>
          <a:srcRect/>
          <a:stretch>
            <a:fillRect t="-15000" b="-1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FB0E98-F430-43D5-9438-B348C2022CAD}" type="datetimeFigureOut">
              <a:rPr lang="en-GB" smtClean="0"/>
              <a:t>03/04/2017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6EFA0C-B314-432A-8842-72C55B678548}" type="slidenum">
              <a:rPr lang="en-GB" smtClean="0"/>
              <a:t>‹#›</a:t>
            </a:fld>
            <a:endParaRPr lang="en-GB"/>
          </a:p>
        </p:txBody>
      </p:sp>
    </p:spTree>
    <p:extLst>
      <p:ext uri="{BB962C8B-B14F-4D97-AF65-F5344CB8AC3E}">
        <p14:creationId xmlns:p14="http://schemas.microsoft.com/office/powerpoint/2010/main" val="4203342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42535" y="916119"/>
            <a:ext cx="10227213" cy="2985433"/>
          </a:xfrm>
          <a:prstGeom prst="rect">
            <a:avLst/>
          </a:prstGeom>
          <a:noFill/>
        </p:spPr>
        <p:txBody>
          <a:bodyPr wrap="square" rtlCol="0">
            <a:spAutoFit/>
          </a:bodyPr>
          <a:lstStyle/>
          <a:p>
            <a:pPr algn="ctr"/>
            <a:r>
              <a:rPr lang="en-GB" sz="4400" b="1" dirty="0" smtClean="0"/>
              <a:t>On The Verge </a:t>
            </a:r>
            <a:endParaRPr lang="en-GB" sz="4400" b="1" dirty="0"/>
          </a:p>
          <a:p>
            <a:pPr algn="ctr"/>
            <a:r>
              <a:rPr lang="en-GB" sz="3200" b="1" dirty="0" smtClean="0"/>
              <a:t>Underpasses – Connecting People, Connecting Place</a:t>
            </a:r>
          </a:p>
          <a:p>
            <a:pPr algn="ctr"/>
            <a:endParaRPr lang="en-GB" dirty="0" smtClean="0"/>
          </a:p>
          <a:p>
            <a:pPr algn="ctr"/>
            <a:r>
              <a:rPr lang="en-GB" sz="2000" dirty="0" smtClean="0"/>
              <a:t>Celebrating 50 Years of Milton Keynes</a:t>
            </a:r>
            <a:endParaRPr lang="en-GB" sz="2000" dirty="0"/>
          </a:p>
          <a:p>
            <a:pPr algn="ctr"/>
            <a:r>
              <a:rPr lang="en-GB" sz="2000" dirty="0" smtClean="0"/>
              <a:t>Overview to Research Document created by Caroline Hamilton April 2016</a:t>
            </a:r>
          </a:p>
          <a:p>
            <a:endParaRPr lang="en-GB" dirty="0" smtClean="0"/>
          </a:p>
          <a:p>
            <a:endParaRPr lang="en-GB" dirty="0" smtClean="0"/>
          </a:p>
          <a:p>
            <a:r>
              <a:rPr lang="en-GB" dirty="0" smtClean="0"/>
              <a:t> </a:t>
            </a:r>
            <a:endParaRPr lang="en-GB" dirty="0"/>
          </a:p>
        </p:txBody>
      </p:sp>
      <p:pic>
        <p:nvPicPr>
          <p:cNvPr id="7" name="Picture 6"/>
          <p:cNvPicPr>
            <a:picLocks noChangeAspect="1"/>
          </p:cNvPicPr>
          <p:nvPr/>
        </p:nvPicPr>
        <p:blipFill>
          <a:blip r:embed="rId2"/>
          <a:stretch>
            <a:fillRect/>
          </a:stretch>
        </p:blipFill>
        <p:spPr>
          <a:xfrm>
            <a:off x="3685735" y="3200743"/>
            <a:ext cx="4515729" cy="3248940"/>
          </a:xfrm>
          <a:prstGeom prst="rect">
            <a:avLst/>
          </a:prstGeom>
        </p:spPr>
      </p:pic>
    </p:spTree>
    <p:extLst>
      <p:ext uri="{BB962C8B-B14F-4D97-AF65-F5344CB8AC3E}">
        <p14:creationId xmlns:p14="http://schemas.microsoft.com/office/powerpoint/2010/main" val="428392548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64355" y="2416091"/>
            <a:ext cx="3105306" cy="4380551"/>
          </a:xfrm>
          <a:prstGeom prst="rect">
            <a:avLst/>
          </a:prstGeom>
        </p:spPr>
      </p:pic>
      <p:pic>
        <p:nvPicPr>
          <p:cNvPr id="3" name="Picture 2"/>
          <p:cNvPicPr>
            <a:picLocks noChangeAspect="1"/>
          </p:cNvPicPr>
          <p:nvPr/>
        </p:nvPicPr>
        <p:blipFill>
          <a:blip r:embed="rId3"/>
          <a:stretch>
            <a:fillRect/>
          </a:stretch>
        </p:blipFill>
        <p:spPr>
          <a:xfrm>
            <a:off x="8493471" y="216091"/>
            <a:ext cx="3476190" cy="2200000"/>
          </a:xfrm>
          <a:prstGeom prst="rect">
            <a:avLst/>
          </a:prstGeom>
        </p:spPr>
      </p:pic>
      <p:pic>
        <p:nvPicPr>
          <p:cNvPr id="4" name="Picture 3"/>
          <p:cNvPicPr>
            <a:picLocks noChangeAspect="1"/>
          </p:cNvPicPr>
          <p:nvPr/>
        </p:nvPicPr>
        <p:blipFill>
          <a:blip r:embed="rId4"/>
          <a:stretch>
            <a:fillRect/>
          </a:stretch>
        </p:blipFill>
        <p:spPr>
          <a:xfrm>
            <a:off x="4900197" y="2870480"/>
            <a:ext cx="3787091" cy="3926162"/>
          </a:xfrm>
          <a:prstGeom prst="rect">
            <a:avLst/>
          </a:prstGeom>
        </p:spPr>
      </p:pic>
      <p:pic>
        <p:nvPicPr>
          <p:cNvPr id="5" name="Picture 4"/>
          <p:cNvPicPr>
            <a:picLocks noChangeAspect="1"/>
          </p:cNvPicPr>
          <p:nvPr/>
        </p:nvPicPr>
        <p:blipFill>
          <a:blip r:embed="rId5"/>
          <a:stretch>
            <a:fillRect/>
          </a:stretch>
        </p:blipFill>
        <p:spPr>
          <a:xfrm>
            <a:off x="4450886" y="224916"/>
            <a:ext cx="3857143" cy="2485714"/>
          </a:xfrm>
          <a:prstGeom prst="rect">
            <a:avLst/>
          </a:prstGeom>
        </p:spPr>
      </p:pic>
      <p:pic>
        <p:nvPicPr>
          <p:cNvPr id="6" name="Picture 5"/>
          <p:cNvPicPr>
            <a:picLocks noChangeAspect="1"/>
          </p:cNvPicPr>
          <p:nvPr/>
        </p:nvPicPr>
        <p:blipFill>
          <a:blip r:embed="rId6"/>
          <a:stretch>
            <a:fillRect/>
          </a:stretch>
        </p:blipFill>
        <p:spPr>
          <a:xfrm>
            <a:off x="393793" y="3551305"/>
            <a:ext cx="4329337" cy="2564512"/>
          </a:xfrm>
          <a:prstGeom prst="rect">
            <a:avLst/>
          </a:prstGeom>
        </p:spPr>
      </p:pic>
      <p:sp>
        <p:nvSpPr>
          <p:cNvPr id="7" name="TextBox 6"/>
          <p:cNvSpPr txBox="1"/>
          <p:nvPr/>
        </p:nvSpPr>
        <p:spPr>
          <a:xfrm>
            <a:off x="523356" y="839155"/>
            <a:ext cx="5254388" cy="2215991"/>
          </a:xfrm>
          <a:prstGeom prst="rect">
            <a:avLst/>
          </a:prstGeom>
          <a:noFill/>
        </p:spPr>
        <p:txBody>
          <a:bodyPr wrap="square" rtlCol="0">
            <a:spAutoFit/>
          </a:bodyPr>
          <a:lstStyle/>
          <a:p>
            <a:r>
              <a:rPr lang="en-GB" sz="2000" b="1" dirty="0" smtClean="0"/>
              <a:t>CENTRAL MILTON KEYNES</a:t>
            </a:r>
          </a:p>
          <a:p>
            <a:endParaRPr lang="en-GB" sz="2000" b="1" dirty="0"/>
          </a:p>
          <a:p>
            <a:r>
              <a:rPr lang="en-GB" sz="2000" dirty="0" smtClean="0"/>
              <a:t>In this section topics include:</a:t>
            </a:r>
          </a:p>
          <a:p>
            <a:pPr marL="285750" indent="-285750">
              <a:buFont typeface="Arial" panose="020B0604020202020204" pitchFamily="34" charset="0"/>
              <a:buChar char="•"/>
            </a:pPr>
            <a:r>
              <a:rPr lang="en-GB" sz="2000" dirty="0" smtClean="0"/>
              <a:t>Building CMK</a:t>
            </a:r>
          </a:p>
          <a:p>
            <a:pPr marL="285750" indent="-285750">
              <a:buFont typeface="Arial" panose="020B0604020202020204" pitchFamily="34" charset="0"/>
              <a:buChar char="•"/>
            </a:pPr>
            <a:r>
              <a:rPr lang="en-GB" sz="2000" dirty="0" smtClean="0"/>
              <a:t>The Shopping  Centre</a:t>
            </a:r>
          </a:p>
          <a:p>
            <a:pPr marL="285750" indent="-285750">
              <a:buFont typeface="Arial" panose="020B0604020202020204" pitchFamily="34" charset="0"/>
              <a:buChar char="•"/>
            </a:pPr>
            <a:r>
              <a:rPr lang="en-GB" sz="2000" dirty="0" smtClean="0"/>
              <a:t>Early pictures of CMK</a:t>
            </a:r>
          </a:p>
          <a:p>
            <a:pPr marL="285750" indent="-285750">
              <a:buFont typeface="Arial" panose="020B0604020202020204" pitchFamily="34" charset="0"/>
              <a:buChar char="•"/>
            </a:pPr>
            <a:endParaRPr lang="en-GB" b="1" dirty="0">
              <a:solidFill>
                <a:srgbClr val="C00000"/>
              </a:solidFill>
            </a:endParaRPr>
          </a:p>
        </p:txBody>
      </p:sp>
    </p:spTree>
    <p:extLst>
      <p:ext uri="{BB962C8B-B14F-4D97-AF65-F5344CB8AC3E}">
        <p14:creationId xmlns:p14="http://schemas.microsoft.com/office/powerpoint/2010/main" val="56470666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25310" y="2825247"/>
            <a:ext cx="5835601" cy="3689510"/>
          </a:xfrm>
          <a:prstGeom prst="rect">
            <a:avLst/>
          </a:prstGeom>
        </p:spPr>
      </p:pic>
      <p:pic>
        <p:nvPicPr>
          <p:cNvPr id="3" name="Picture 2"/>
          <p:cNvPicPr>
            <a:picLocks noChangeAspect="1"/>
          </p:cNvPicPr>
          <p:nvPr/>
        </p:nvPicPr>
        <p:blipFill>
          <a:blip r:embed="rId3"/>
          <a:stretch>
            <a:fillRect/>
          </a:stretch>
        </p:blipFill>
        <p:spPr>
          <a:xfrm>
            <a:off x="6752676" y="461627"/>
            <a:ext cx="4342954" cy="3126565"/>
          </a:xfrm>
          <a:prstGeom prst="rect">
            <a:avLst/>
          </a:prstGeom>
        </p:spPr>
      </p:pic>
      <p:pic>
        <p:nvPicPr>
          <p:cNvPr id="4" name="Picture 3"/>
          <p:cNvPicPr>
            <a:picLocks noChangeAspect="1"/>
          </p:cNvPicPr>
          <p:nvPr/>
        </p:nvPicPr>
        <p:blipFill>
          <a:blip r:embed="rId4"/>
          <a:stretch>
            <a:fillRect/>
          </a:stretch>
        </p:blipFill>
        <p:spPr>
          <a:xfrm>
            <a:off x="490953" y="2968571"/>
            <a:ext cx="4722233" cy="3543014"/>
          </a:xfrm>
          <a:prstGeom prst="rect">
            <a:avLst/>
          </a:prstGeom>
        </p:spPr>
      </p:pic>
      <p:sp>
        <p:nvSpPr>
          <p:cNvPr id="5" name="TextBox 4"/>
          <p:cNvSpPr txBox="1"/>
          <p:nvPr/>
        </p:nvSpPr>
        <p:spPr>
          <a:xfrm>
            <a:off x="941694" y="239924"/>
            <a:ext cx="5254388" cy="2831544"/>
          </a:xfrm>
          <a:prstGeom prst="rect">
            <a:avLst/>
          </a:prstGeom>
          <a:noFill/>
        </p:spPr>
        <p:txBody>
          <a:bodyPr wrap="square" rtlCol="0">
            <a:spAutoFit/>
          </a:bodyPr>
          <a:lstStyle/>
          <a:p>
            <a:r>
              <a:rPr lang="en-GB" sz="2000" b="1" dirty="0" smtClean="0"/>
              <a:t>THE UNDERPASSES AND REDWAYS</a:t>
            </a:r>
          </a:p>
          <a:p>
            <a:endParaRPr lang="en-GB" sz="2000" b="1" dirty="0"/>
          </a:p>
          <a:p>
            <a:r>
              <a:rPr lang="en-GB" sz="2000" dirty="0" smtClean="0"/>
              <a:t>In this section topics include:</a:t>
            </a:r>
          </a:p>
          <a:p>
            <a:pPr marL="285750" indent="-285750">
              <a:buFont typeface="Arial" panose="020B0604020202020204" pitchFamily="34" charset="0"/>
              <a:buChar char="•"/>
            </a:pPr>
            <a:r>
              <a:rPr lang="en-GB" sz="2000" dirty="0" smtClean="0"/>
              <a:t>The underpasses</a:t>
            </a:r>
          </a:p>
          <a:p>
            <a:pPr marL="285750" indent="-285750">
              <a:buFont typeface="Arial" panose="020B0604020202020204" pitchFamily="34" charset="0"/>
              <a:buChar char="•"/>
            </a:pPr>
            <a:r>
              <a:rPr lang="en-GB" sz="2000" dirty="0" smtClean="0"/>
              <a:t>Quotes from Rob Riekie</a:t>
            </a:r>
          </a:p>
          <a:p>
            <a:pPr marL="285750" indent="-285750">
              <a:buFont typeface="Arial" panose="020B0604020202020204" pitchFamily="34" charset="0"/>
              <a:buChar char="•"/>
            </a:pPr>
            <a:r>
              <a:rPr lang="en-GB" sz="2000" dirty="0" smtClean="0"/>
              <a:t>Art inspired by the underpasses</a:t>
            </a:r>
          </a:p>
          <a:p>
            <a:pPr marL="285750" indent="-285750">
              <a:buFont typeface="Arial" panose="020B0604020202020204" pitchFamily="34" charset="0"/>
              <a:buChar char="•"/>
            </a:pPr>
            <a:r>
              <a:rPr lang="en-GB" sz="2000" dirty="0" smtClean="0"/>
              <a:t>Early Pictures of the underpasses</a:t>
            </a:r>
          </a:p>
          <a:p>
            <a:pPr marL="285750" indent="-285750">
              <a:buFont typeface="Arial" panose="020B0604020202020204" pitchFamily="34" charset="0"/>
              <a:buChar char="•"/>
            </a:pPr>
            <a:r>
              <a:rPr lang="en-GB" sz="2000" dirty="0" smtClean="0"/>
              <a:t>The Redways</a:t>
            </a:r>
          </a:p>
          <a:p>
            <a:pPr marL="285750" indent="-285750">
              <a:buFont typeface="Arial" panose="020B0604020202020204" pitchFamily="34" charset="0"/>
              <a:buChar char="•"/>
            </a:pPr>
            <a:endParaRPr lang="en-GB" b="1" dirty="0">
              <a:solidFill>
                <a:srgbClr val="C00000"/>
              </a:solidFill>
            </a:endParaRPr>
          </a:p>
        </p:txBody>
      </p:sp>
    </p:spTree>
    <p:extLst>
      <p:ext uri="{BB962C8B-B14F-4D97-AF65-F5344CB8AC3E}">
        <p14:creationId xmlns:p14="http://schemas.microsoft.com/office/powerpoint/2010/main" val="358184378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93416" y="604309"/>
            <a:ext cx="3534180" cy="5667423"/>
          </a:xfrm>
          <a:prstGeom prst="rect">
            <a:avLst/>
          </a:prstGeom>
        </p:spPr>
      </p:pic>
      <p:pic>
        <p:nvPicPr>
          <p:cNvPr id="4" name="Picture 3"/>
          <p:cNvPicPr>
            <a:picLocks noChangeAspect="1"/>
          </p:cNvPicPr>
          <p:nvPr/>
        </p:nvPicPr>
        <p:blipFill>
          <a:blip r:embed="rId3"/>
          <a:stretch>
            <a:fillRect/>
          </a:stretch>
        </p:blipFill>
        <p:spPr>
          <a:xfrm>
            <a:off x="7495189" y="3893052"/>
            <a:ext cx="4696811" cy="2666833"/>
          </a:xfrm>
          <a:prstGeom prst="rect">
            <a:avLst/>
          </a:prstGeom>
        </p:spPr>
      </p:pic>
      <p:sp>
        <p:nvSpPr>
          <p:cNvPr id="5" name="TextBox 4"/>
          <p:cNvSpPr txBox="1"/>
          <p:nvPr/>
        </p:nvSpPr>
        <p:spPr>
          <a:xfrm>
            <a:off x="4867995" y="372296"/>
            <a:ext cx="6323746" cy="1908215"/>
          </a:xfrm>
          <a:prstGeom prst="rect">
            <a:avLst/>
          </a:prstGeom>
          <a:noFill/>
        </p:spPr>
        <p:txBody>
          <a:bodyPr wrap="square" rtlCol="0">
            <a:spAutoFit/>
          </a:bodyPr>
          <a:lstStyle/>
          <a:p>
            <a:r>
              <a:rPr lang="en-GB" sz="2000" b="1" dirty="0" smtClean="0"/>
              <a:t>MEMORIES AND THE PEOPLE OF MILTON KEYNES:</a:t>
            </a:r>
          </a:p>
          <a:p>
            <a:endParaRPr lang="en-GB" sz="1600" dirty="0" smtClean="0"/>
          </a:p>
          <a:p>
            <a:r>
              <a:rPr lang="en-GB" sz="2000" dirty="0" smtClean="0"/>
              <a:t>In </a:t>
            </a:r>
            <a:r>
              <a:rPr lang="en-GB" sz="2000" dirty="0"/>
              <a:t>this section topics </a:t>
            </a:r>
            <a:r>
              <a:rPr lang="en-GB" sz="2000" dirty="0" smtClean="0"/>
              <a:t>include:</a:t>
            </a:r>
          </a:p>
          <a:p>
            <a:pPr marL="285750" indent="-285750">
              <a:buFont typeface="Arial" panose="020B0604020202020204" pitchFamily="34" charset="0"/>
              <a:buChar char="•"/>
            </a:pPr>
            <a:r>
              <a:rPr lang="en-GB" sz="2000" dirty="0" smtClean="0"/>
              <a:t>The </a:t>
            </a:r>
            <a:r>
              <a:rPr lang="en-GB" sz="2000" dirty="0"/>
              <a:t>slums and poverty in the </a:t>
            </a:r>
            <a:r>
              <a:rPr lang="en-GB" sz="2000" dirty="0" smtClean="0"/>
              <a:t>UK in the </a:t>
            </a:r>
            <a:r>
              <a:rPr lang="en-GB" sz="2000" dirty="0" err="1" smtClean="0"/>
              <a:t>1960s</a:t>
            </a:r>
            <a:r>
              <a:rPr lang="en-GB" sz="2000" dirty="0" smtClean="0"/>
              <a:t> and </a:t>
            </a:r>
            <a:r>
              <a:rPr lang="en-GB" sz="2000" dirty="0" err="1" smtClean="0"/>
              <a:t>1970s</a:t>
            </a:r>
            <a:endParaRPr lang="en-GB" sz="2000" dirty="0" smtClean="0"/>
          </a:p>
          <a:p>
            <a:pPr marL="285750" indent="-285750">
              <a:buFont typeface="Arial" panose="020B0604020202020204" pitchFamily="34" charset="0"/>
              <a:buChar char="•"/>
            </a:pPr>
            <a:r>
              <a:rPr lang="en-GB" sz="2000" dirty="0" smtClean="0"/>
              <a:t>Migration and Assisted migration to Australia</a:t>
            </a:r>
          </a:p>
          <a:p>
            <a:pPr marL="285750" indent="-285750">
              <a:buFont typeface="Arial" panose="020B0604020202020204" pitchFamily="34" charset="0"/>
              <a:buChar char="•"/>
            </a:pPr>
            <a:endParaRPr lang="en-GB" b="1" dirty="0">
              <a:solidFill>
                <a:srgbClr val="C00000"/>
              </a:solidFill>
            </a:endParaRPr>
          </a:p>
        </p:txBody>
      </p:sp>
      <p:pic>
        <p:nvPicPr>
          <p:cNvPr id="2" name="Picture 1"/>
          <p:cNvPicPr>
            <a:picLocks noChangeAspect="1"/>
          </p:cNvPicPr>
          <p:nvPr/>
        </p:nvPicPr>
        <p:blipFill>
          <a:blip r:embed="rId4"/>
          <a:stretch>
            <a:fillRect/>
          </a:stretch>
        </p:blipFill>
        <p:spPr>
          <a:xfrm>
            <a:off x="4275384" y="2409074"/>
            <a:ext cx="4134648" cy="2700178"/>
          </a:xfrm>
          <a:prstGeom prst="rect">
            <a:avLst/>
          </a:prstGeom>
        </p:spPr>
      </p:pic>
    </p:spTree>
    <p:extLst>
      <p:ext uri="{BB962C8B-B14F-4D97-AF65-F5344CB8AC3E}">
        <p14:creationId xmlns:p14="http://schemas.microsoft.com/office/powerpoint/2010/main" val="225703595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7976" y="786365"/>
            <a:ext cx="3415486" cy="2729470"/>
          </a:xfrm>
          <a:prstGeom prst="rect">
            <a:avLst/>
          </a:prstGeom>
        </p:spPr>
      </p:pic>
      <p:pic>
        <p:nvPicPr>
          <p:cNvPr id="3" name="Picture 2"/>
          <p:cNvPicPr>
            <a:picLocks noChangeAspect="1"/>
          </p:cNvPicPr>
          <p:nvPr/>
        </p:nvPicPr>
        <p:blipFill>
          <a:blip r:embed="rId3"/>
          <a:stretch>
            <a:fillRect/>
          </a:stretch>
        </p:blipFill>
        <p:spPr>
          <a:xfrm>
            <a:off x="667976" y="4038536"/>
            <a:ext cx="5013449" cy="1929863"/>
          </a:xfrm>
          <a:prstGeom prst="rect">
            <a:avLst/>
          </a:prstGeom>
        </p:spPr>
      </p:pic>
      <p:pic>
        <p:nvPicPr>
          <p:cNvPr id="4" name="Picture 3"/>
          <p:cNvPicPr>
            <a:picLocks noChangeAspect="1"/>
          </p:cNvPicPr>
          <p:nvPr/>
        </p:nvPicPr>
        <p:blipFill>
          <a:blip r:embed="rId4"/>
          <a:stretch>
            <a:fillRect/>
          </a:stretch>
        </p:blipFill>
        <p:spPr>
          <a:xfrm>
            <a:off x="6050516" y="2769178"/>
            <a:ext cx="5577377" cy="3663247"/>
          </a:xfrm>
          <a:prstGeom prst="rect">
            <a:avLst/>
          </a:prstGeom>
        </p:spPr>
      </p:pic>
      <p:sp>
        <p:nvSpPr>
          <p:cNvPr id="5" name="Rectangle 4"/>
          <p:cNvSpPr/>
          <p:nvPr/>
        </p:nvSpPr>
        <p:spPr>
          <a:xfrm>
            <a:off x="4863153" y="512760"/>
            <a:ext cx="6096000" cy="1938992"/>
          </a:xfrm>
          <a:prstGeom prst="rect">
            <a:avLst/>
          </a:prstGeom>
        </p:spPr>
        <p:txBody>
          <a:bodyPr>
            <a:spAutoFit/>
          </a:bodyPr>
          <a:lstStyle/>
          <a:p>
            <a:r>
              <a:rPr lang="en-GB" sz="2000" b="1" dirty="0"/>
              <a:t>MEMORIES AND THE PEOPLE OF MILTON KEYNES:</a:t>
            </a:r>
          </a:p>
          <a:p>
            <a:r>
              <a:rPr lang="en-GB" sz="2000" dirty="0"/>
              <a:t>In this section topics include</a:t>
            </a:r>
            <a:r>
              <a:rPr lang="en-GB" sz="2000" dirty="0" smtClean="0"/>
              <a:t>:</a:t>
            </a:r>
          </a:p>
          <a:p>
            <a:pPr marL="285750" indent="-285750">
              <a:buFont typeface="Arial" panose="020B0604020202020204" pitchFamily="34" charset="0"/>
              <a:buChar char="•"/>
            </a:pPr>
            <a:r>
              <a:rPr lang="en-GB" sz="2000" dirty="0" smtClean="0"/>
              <a:t>Moving to MK</a:t>
            </a:r>
          </a:p>
          <a:p>
            <a:pPr marL="285750" indent="-285750">
              <a:buFont typeface="Arial" panose="020B0604020202020204" pitchFamily="34" charset="0"/>
              <a:buChar char="•"/>
            </a:pPr>
            <a:r>
              <a:rPr lang="en-GB" sz="2000" dirty="0" smtClean="0"/>
              <a:t>The memories of children moving to MK taken from a 1977 publication</a:t>
            </a:r>
          </a:p>
          <a:p>
            <a:pPr marL="285750" indent="-285750">
              <a:buFont typeface="Arial" panose="020B0604020202020204" pitchFamily="34" charset="0"/>
              <a:buChar char="•"/>
            </a:pPr>
            <a:r>
              <a:rPr lang="en-GB" sz="2000" dirty="0" smtClean="0"/>
              <a:t>Images of people moving in</a:t>
            </a:r>
            <a:endParaRPr lang="en-GB" sz="2000" dirty="0"/>
          </a:p>
        </p:txBody>
      </p:sp>
    </p:spTree>
    <p:extLst>
      <p:ext uri="{BB962C8B-B14F-4D97-AF65-F5344CB8AC3E}">
        <p14:creationId xmlns:p14="http://schemas.microsoft.com/office/powerpoint/2010/main" val="43814534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59355" y="2892852"/>
            <a:ext cx="6043445" cy="3583594"/>
          </a:xfrm>
          <a:prstGeom prst="rect">
            <a:avLst/>
          </a:prstGeom>
        </p:spPr>
      </p:pic>
      <p:pic>
        <p:nvPicPr>
          <p:cNvPr id="3" name="Picture 2"/>
          <p:cNvPicPr>
            <a:picLocks noChangeAspect="1"/>
          </p:cNvPicPr>
          <p:nvPr/>
        </p:nvPicPr>
        <p:blipFill>
          <a:blip r:embed="rId3"/>
          <a:stretch>
            <a:fillRect/>
          </a:stretch>
        </p:blipFill>
        <p:spPr>
          <a:xfrm>
            <a:off x="670407" y="3567147"/>
            <a:ext cx="4598840" cy="3038021"/>
          </a:xfrm>
          <a:prstGeom prst="rect">
            <a:avLst/>
          </a:prstGeom>
        </p:spPr>
      </p:pic>
      <p:pic>
        <p:nvPicPr>
          <p:cNvPr id="4" name="Picture 3"/>
          <p:cNvPicPr>
            <a:picLocks noChangeAspect="1"/>
          </p:cNvPicPr>
          <p:nvPr/>
        </p:nvPicPr>
        <p:blipFill>
          <a:blip r:embed="rId4"/>
          <a:stretch>
            <a:fillRect/>
          </a:stretch>
        </p:blipFill>
        <p:spPr>
          <a:xfrm>
            <a:off x="670407" y="304420"/>
            <a:ext cx="4520292" cy="2867561"/>
          </a:xfrm>
          <a:prstGeom prst="rect">
            <a:avLst/>
          </a:prstGeom>
        </p:spPr>
      </p:pic>
      <p:sp>
        <p:nvSpPr>
          <p:cNvPr id="5" name="Rectangle 4"/>
          <p:cNvSpPr/>
          <p:nvPr/>
        </p:nvSpPr>
        <p:spPr>
          <a:xfrm>
            <a:off x="5733077" y="524705"/>
            <a:ext cx="6096000" cy="1938992"/>
          </a:xfrm>
          <a:prstGeom prst="rect">
            <a:avLst/>
          </a:prstGeom>
        </p:spPr>
        <p:txBody>
          <a:bodyPr>
            <a:spAutoFit/>
          </a:bodyPr>
          <a:lstStyle/>
          <a:p>
            <a:r>
              <a:rPr lang="en-GB" sz="2000" b="1" dirty="0"/>
              <a:t>MEMORIES AND THE PEOPLE OF MILTON KEYNES:</a:t>
            </a:r>
          </a:p>
          <a:p>
            <a:r>
              <a:rPr lang="en-GB" sz="2000" dirty="0"/>
              <a:t>In this section topics include</a:t>
            </a:r>
            <a:r>
              <a:rPr lang="en-GB" sz="2000" dirty="0" smtClean="0"/>
              <a:t>:</a:t>
            </a:r>
          </a:p>
          <a:p>
            <a:pPr marL="285750" indent="-285750">
              <a:buFont typeface="Arial" panose="020B0604020202020204" pitchFamily="34" charset="0"/>
              <a:buChar char="•"/>
            </a:pPr>
            <a:r>
              <a:rPr lang="en-GB" sz="2000" dirty="0" smtClean="0"/>
              <a:t>The links and details of several documentaries and pieces of footage. These may be useful for collaborators or could be potentially included in the exhibition or as audio for the trail app.</a:t>
            </a:r>
            <a:endParaRPr lang="en-GB" sz="2000" dirty="0"/>
          </a:p>
        </p:txBody>
      </p:sp>
    </p:spTree>
    <p:extLst>
      <p:ext uri="{BB962C8B-B14F-4D97-AF65-F5344CB8AC3E}">
        <p14:creationId xmlns:p14="http://schemas.microsoft.com/office/powerpoint/2010/main" val="154994606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28794" y="3849245"/>
            <a:ext cx="4926801" cy="2560707"/>
          </a:xfrm>
          <a:prstGeom prst="rect">
            <a:avLst/>
          </a:prstGeom>
        </p:spPr>
      </p:pic>
      <p:pic>
        <p:nvPicPr>
          <p:cNvPr id="3" name="Picture 2"/>
          <p:cNvPicPr>
            <a:picLocks noChangeAspect="1"/>
          </p:cNvPicPr>
          <p:nvPr/>
        </p:nvPicPr>
        <p:blipFill>
          <a:blip r:embed="rId3"/>
          <a:stretch>
            <a:fillRect/>
          </a:stretch>
        </p:blipFill>
        <p:spPr>
          <a:xfrm>
            <a:off x="6728793" y="323517"/>
            <a:ext cx="4926801" cy="3170713"/>
          </a:xfrm>
          <a:prstGeom prst="rect">
            <a:avLst/>
          </a:prstGeom>
        </p:spPr>
      </p:pic>
      <p:pic>
        <p:nvPicPr>
          <p:cNvPr id="4" name="Picture 3"/>
          <p:cNvPicPr>
            <a:picLocks noChangeAspect="1"/>
          </p:cNvPicPr>
          <p:nvPr/>
        </p:nvPicPr>
        <p:blipFill>
          <a:blip r:embed="rId4"/>
          <a:stretch>
            <a:fillRect/>
          </a:stretch>
        </p:blipFill>
        <p:spPr>
          <a:xfrm>
            <a:off x="689497" y="2209490"/>
            <a:ext cx="2869168" cy="4200462"/>
          </a:xfrm>
          <a:prstGeom prst="rect">
            <a:avLst/>
          </a:prstGeom>
        </p:spPr>
      </p:pic>
      <p:pic>
        <p:nvPicPr>
          <p:cNvPr id="5" name="Picture 4"/>
          <p:cNvPicPr>
            <a:picLocks noChangeAspect="1"/>
          </p:cNvPicPr>
          <p:nvPr/>
        </p:nvPicPr>
        <p:blipFill>
          <a:blip r:embed="rId5"/>
          <a:stretch>
            <a:fillRect/>
          </a:stretch>
        </p:blipFill>
        <p:spPr>
          <a:xfrm>
            <a:off x="3558665" y="2229141"/>
            <a:ext cx="2764362" cy="4180811"/>
          </a:xfrm>
          <a:prstGeom prst="rect">
            <a:avLst/>
          </a:prstGeom>
        </p:spPr>
      </p:pic>
      <p:sp>
        <p:nvSpPr>
          <p:cNvPr id="6" name="Rectangle 5"/>
          <p:cNvSpPr/>
          <p:nvPr/>
        </p:nvSpPr>
        <p:spPr>
          <a:xfrm>
            <a:off x="689497" y="333853"/>
            <a:ext cx="6096000" cy="1631216"/>
          </a:xfrm>
          <a:prstGeom prst="rect">
            <a:avLst/>
          </a:prstGeom>
        </p:spPr>
        <p:txBody>
          <a:bodyPr>
            <a:spAutoFit/>
          </a:bodyPr>
          <a:lstStyle/>
          <a:p>
            <a:r>
              <a:rPr lang="en-GB" sz="2000" b="1" dirty="0"/>
              <a:t>MEMORIES AND THE PEOPLE OF MILTON KEYNES:</a:t>
            </a:r>
          </a:p>
          <a:p>
            <a:r>
              <a:rPr lang="en-GB" sz="2000" dirty="0"/>
              <a:t>In </a:t>
            </a:r>
            <a:r>
              <a:rPr lang="en-GB" sz="2000" dirty="0" smtClean="0"/>
              <a:t>this final </a:t>
            </a:r>
            <a:r>
              <a:rPr lang="en-GB" sz="2000" dirty="0"/>
              <a:t>section topics include</a:t>
            </a:r>
            <a:r>
              <a:rPr lang="en-GB" sz="2000" dirty="0" smtClean="0"/>
              <a:t>:</a:t>
            </a:r>
          </a:p>
          <a:p>
            <a:pPr marL="285750" indent="-285750">
              <a:buFont typeface="Arial" panose="020B0604020202020204" pitchFamily="34" charset="0"/>
              <a:buChar char="•"/>
            </a:pPr>
            <a:r>
              <a:rPr lang="en-GB" sz="2000" dirty="0" err="1" smtClean="0"/>
              <a:t>MKDC</a:t>
            </a:r>
            <a:r>
              <a:rPr lang="en-GB" sz="2000" dirty="0" smtClean="0"/>
              <a:t> advertising</a:t>
            </a:r>
          </a:p>
          <a:p>
            <a:pPr marL="285750" indent="-285750">
              <a:buFont typeface="Arial" panose="020B0604020202020204" pitchFamily="34" charset="0"/>
              <a:buChar char="•"/>
            </a:pPr>
            <a:r>
              <a:rPr lang="en-GB" sz="2000" dirty="0" smtClean="0"/>
              <a:t>A selection of print adverts available for use</a:t>
            </a:r>
          </a:p>
          <a:p>
            <a:pPr marL="285750" indent="-285750">
              <a:buFont typeface="Arial" panose="020B0604020202020204" pitchFamily="34" charset="0"/>
              <a:buChar char="•"/>
            </a:pPr>
            <a:r>
              <a:rPr lang="en-GB" sz="2000" dirty="0" smtClean="0"/>
              <a:t>Links to film adverts</a:t>
            </a:r>
            <a:endParaRPr lang="en-GB" sz="2000" dirty="0"/>
          </a:p>
        </p:txBody>
      </p:sp>
    </p:spTree>
    <p:extLst>
      <p:ext uri="{BB962C8B-B14F-4D97-AF65-F5344CB8AC3E}">
        <p14:creationId xmlns:p14="http://schemas.microsoft.com/office/powerpoint/2010/main" val="79212776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6596" y="773722"/>
            <a:ext cx="8937674" cy="2554545"/>
          </a:xfrm>
          <a:prstGeom prst="rect">
            <a:avLst/>
          </a:prstGeom>
          <a:noFill/>
        </p:spPr>
        <p:txBody>
          <a:bodyPr wrap="square" rtlCol="0">
            <a:spAutoFit/>
          </a:bodyPr>
          <a:lstStyle/>
          <a:p>
            <a:r>
              <a:rPr lang="en-GB" sz="2400" dirty="0" smtClean="0"/>
              <a:t>The final document has been provided in PDF form together with an excel spread sheet of the available photographs.</a:t>
            </a:r>
          </a:p>
          <a:p>
            <a:endParaRPr lang="en-GB" sz="2400" dirty="0"/>
          </a:p>
          <a:p>
            <a:r>
              <a:rPr lang="en-GB" sz="2400" dirty="0" smtClean="0"/>
              <a:t>I am waiting to receive a </a:t>
            </a:r>
            <a:r>
              <a:rPr lang="en-GB" sz="2400" dirty="0"/>
              <a:t>spread sheet </a:t>
            </a:r>
            <a:r>
              <a:rPr lang="en-GB" sz="2400" dirty="0" smtClean="0"/>
              <a:t>from Sue Chaundy regarding the number of underpasses in MK. I will send this through asap.</a:t>
            </a:r>
          </a:p>
          <a:p>
            <a:endParaRPr lang="en-GB" sz="2000" dirty="0"/>
          </a:p>
          <a:p>
            <a:endParaRPr lang="en-GB" sz="2000" dirty="0"/>
          </a:p>
        </p:txBody>
      </p:sp>
      <p:pic>
        <p:nvPicPr>
          <p:cNvPr id="3" name="Picture 2"/>
          <p:cNvPicPr>
            <a:picLocks noChangeAspect="1"/>
          </p:cNvPicPr>
          <p:nvPr/>
        </p:nvPicPr>
        <p:blipFill>
          <a:blip r:embed="rId2"/>
          <a:stretch>
            <a:fillRect/>
          </a:stretch>
        </p:blipFill>
        <p:spPr>
          <a:xfrm>
            <a:off x="3601134" y="3042232"/>
            <a:ext cx="4511431" cy="3249450"/>
          </a:xfrm>
          <a:prstGeom prst="rect">
            <a:avLst/>
          </a:prstGeom>
        </p:spPr>
      </p:pic>
    </p:spTree>
    <p:extLst>
      <p:ext uri="{BB962C8B-B14F-4D97-AF65-F5344CB8AC3E}">
        <p14:creationId xmlns:p14="http://schemas.microsoft.com/office/powerpoint/2010/main" val="950870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2639" y="559558"/>
            <a:ext cx="10058400" cy="5324535"/>
          </a:xfrm>
          <a:prstGeom prst="rect">
            <a:avLst/>
          </a:prstGeom>
          <a:noFill/>
        </p:spPr>
        <p:txBody>
          <a:bodyPr wrap="square" rtlCol="0">
            <a:spAutoFit/>
          </a:bodyPr>
          <a:lstStyle/>
          <a:p>
            <a:pPr algn="just"/>
            <a:r>
              <a:rPr lang="en-GB" sz="2000" b="1" dirty="0" smtClean="0"/>
              <a:t>UNDERPASSES RESEARCH PROJECT:</a:t>
            </a:r>
          </a:p>
          <a:p>
            <a:pPr algn="just"/>
            <a:endParaRPr lang="en-GB" sz="2000" dirty="0"/>
          </a:p>
          <a:p>
            <a:pPr algn="just"/>
            <a:r>
              <a:rPr lang="en-GB" sz="2000" dirty="0" smtClean="0"/>
              <a:t>As researcher for the Underpasses project I have created a 110 page document containing facts, quotes, articles, images and photographs. The </a:t>
            </a:r>
            <a:r>
              <a:rPr lang="en-GB" sz="2000" dirty="0"/>
              <a:t>project is to include the creation of an exhibition, two children’s publications, a heritage trail and four interpretation </a:t>
            </a:r>
            <a:r>
              <a:rPr lang="en-GB" sz="2000" dirty="0" smtClean="0"/>
              <a:t>panels. This </a:t>
            </a:r>
            <a:r>
              <a:rPr lang="en-GB" sz="2000" dirty="0"/>
              <a:t>document has been created to contain information that should be helpful and inform these four outcomes. For the children’s publication </a:t>
            </a:r>
            <a:r>
              <a:rPr lang="en-GB" sz="2000" dirty="0" smtClean="0"/>
              <a:t>for example </a:t>
            </a:r>
            <a:r>
              <a:rPr lang="en-GB" sz="2000" dirty="0"/>
              <a:t>a general timeline of events and life has been included as well as images and references to life in Britain and children’s memories of MK. In terms of the four estates I have focused on the types of houses built and origin of the street </a:t>
            </a:r>
            <a:r>
              <a:rPr lang="en-GB" sz="2000" dirty="0" smtClean="0"/>
              <a:t>themes.</a:t>
            </a:r>
          </a:p>
          <a:p>
            <a:pPr algn="just"/>
            <a:endParaRPr lang="en-GB" sz="2000" dirty="0"/>
          </a:p>
          <a:p>
            <a:pPr algn="just"/>
            <a:r>
              <a:rPr lang="en-GB" sz="2000" dirty="0"/>
              <a:t>I have included a large range of images sourced from the </a:t>
            </a:r>
            <a:r>
              <a:rPr lang="en-GB" sz="2000" dirty="0" err="1"/>
              <a:t>MKCDC</a:t>
            </a:r>
            <a:r>
              <a:rPr lang="en-GB" sz="2000" dirty="0"/>
              <a:t>. These images are accompanied by a reference </a:t>
            </a:r>
            <a:r>
              <a:rPr lang="en-GB" sz="2000" dirty="0" smtClean="0"/>
              <a:t>number (all images in this </a:t>
            </a:r>
            <a:r>
              <a:rPr lang="en-GB" sz="2000" dirty="0" err="1" smtClean="0"/>
              <a:t>powerpoint</a:t>
            </a:r>
            <a:r>
              <a:rPr lang="en-GB" sz="2000" dirty="0" smtClean="0"/>
              <a:t> are in the final document with reference numbers and copyright information). </a:t>
            </a:r>
            <a:r>
              <a:rPr lang="en-GB" sz="2000" dirty="0"/>
              <a:t>The </a:t>
            </a:r>
            <a:r>
              <a:rPr lang="en-GB" sz="2000" dirty="0" err="1"/>
              <a:t>MKCDC</a:t>
            </a:r>
            <a:r>
              <a:rPr lang="en-GB" sz="2000" dirty="0"/>
              <a:t> is able to grant copyright </a:t>
            </a:r>
            <a:r>
              <a:rPr lang="en-GB" sz="2000" dirty="0" smtClean="0"/>
              <a:t>for </a:t>
            </a:r>
            <a:r>
              <a:rPr lang="en-GB" sz="2000" dirty="0"/>
              <a:t>these and can provide a high resolution copy of any image required (there will possibly be </a:t>
            </a:r>
            <a:r>
              <a:rPr lang="en-GB" sz="2000" dirty="0" smtClean="0"/>
              <a:t>an </a:t>
            </a:r>
            <a:r>
              <a:rPr lang="en-GB" sz="2000" dirty="0"/>
              <a:t>admin cost for this). I have also included other images and information that is for research purposes only as I believe this may be helpful for the writers and artists.</a:t>
            </a:r>
          </a:p>
        </p:txBody>
      </p:sp>
    </p:spTree>
    <p:extLst>
      <p:ext uri="{BB962C8B-B14F-4D97-AF65-F5344CB8AC3E}">
        <p14:creationId xmlns:p14="http://schemas.microsoft.com/office/powerpoint/2010/main" val="188124583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1580" y="1234440"/>
            <a:ext cx="10012680" cy="4062651"/>
          </a:xfrm>
          <a:prstGeom prst="rect">
            <a:avLst/>
          </a:prstGeom>
          <a:noFill/>
        </p:spPr>
        <p:txBody>
          <a:bodyPr wrap="square" rtlCol="0">
            <a:spAutoFit/>
          </a:bodyPr>
          <a:lstStyle/>
          <a:p>
            <a:r>
              <a:rPr lang="en-GB" sz="2400" b="1" dirty="0" smtClean="0"/>
              <a:t>MILTON KEYNES</a:t>
            </a:r>
          </a:p>
          <a:p>
            <a:endParaRPr lang="en-GB" dirty="0" smtClean="0"/>
          </a:p>
          <a:p>
            <a:pPr algn="just"/>
            <a:r>
              <a:rPr lang="en-GB" sz="2400" dirty="0" smtClean="0"/>
              <a:t>By 2031 Milton Keynes is set to be the UK’s tenth largest urban area with a population of 350,000. This huge thriving city was designated in 1967 to cover nearly 22,000 acres of urban and rural country, including 3 town and thirteen villages, and rise to accommodate a population of 250,000. </a:t>
            </a:r>
          </a:p>
          <a:p>
            <a:pPr algn="just"/>
            <a:endParaRPr lang="en-GB" sz="2400" dirty="0"/>
          </a:p>
          <a:p>
            <a:pPr algn="just"/>
            <a:r>
              <a:rPr lang="en-GB" sz="2400" dirty="0" smtClean="0"/>
              <a:t>The New City was designed foreseeing the rise of car ownership and the evolution of technology. It included cutting edge features of urban design and continues to divide critics. Most all it provided new homes and opportunities to </a:t>
            </a:r>
            <a:r>
              <a:rPr lang="en-GB" sz="2400" dirty="0" err="1" smtClean="0"/>
              <a:t>1000s</a:t>
            </a:r>
            <a:r>
              <a:rPr lang="en-GB" sz="2400" dirty="0" smtClean="0"/>
              <a:t> of families living below the poverty line. </a:t>
            </a:r>
            <a:endParaRPr lang="en-GB" dirty="0"/>
          </a:p>
        </p:txBody>
      </p:sp>
    </p:spTree>
    <p:extLst>
      <p:ext uri="{BB962C8B-B14F-4D97-AF65-F5344CB8AC3E}">
        <p14:creationId xmlns:p14="http://schemas.microsoft.com/office/powerpoint/2010/main" val="286873136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79305" y="4369836"/>
            <a:ext cx="4163441" cy="2367887"/>
          </a:xfrm>
          <a:prstGeom prst="rect">
            <a:avLst/>
          </a:prstGeom>
        </p:spPr>
      </p:pic>
      <p:pic>
        <p:nvPicPr>
          <p:cNvPr id="3" name="Picture 2"/>
          <p:cNvPicPr>
            <a:picLocks noChangeAspect="1"/>
          </p:cNvPicPr>
          <p:nvPr/>
        </p:nvPicPr>
        <p:blipFill>
          <a:blip r:embed="rId3"/>
          <a:stretch>
            <a:fillRect/>
          </a:stretch>
        </p:blipFill>
        <p:spPr>
          <a:xfrm>
            <a:off x="289549" y="272955"/>
            <a:ext cx="2917675" cy="3022501"/>
          </a:xfrm>
          <a:prstGeom prst="rect">
            <a:avLst/>
          </a:prstGeom>
        </p:spPr>
      </p:pic>
      <p:pic>
        <p:nvPicPr>
          <p:cNvPr id="6" name="Picture 5"/>
          <p:cNvPicPr>
            <a:picLocks noChangeAspect="1"/>
          </p:cNvPicPr>
          <p:nvPr/>
        </p:nvPicPr>
        <p:blipFill>
          <a:blip r:embed="rId4"/>
          <a:stretch>
            <a:fillRect/>
          </a:stretch>
        </p:blipFill>
        <p:spPr>
          <a:xfrm>
            <a:off x="289549" y="3616300"/>
            <a:ext cx="3767655" cy="2487384"/>
          </a:xfrm>
          <a:prstGeom prst="rect">
            <a:avLst/>
          </a:prstGeom>
        </p:spPr>
      </p:pic>
      <p:pic>
        <p:nvPicPr>
          <p:cNvPr id="7" name="Picture 6"/>
          <p:cNvPicPr>
            <a:picLocks noChangeAspect="1"/>
          </p:cNvPicPr>
          <p:nvPr/>
        </p:nvPicPr>
        <p:blipFill rotWithShape="1">
          <a:blip r:embed="rId5"/>
          <a:srcRect l="8442"/>
          <a:stretch/>
        </p:blipFill>
        <p:spPr>
          <a:xfrm>
            <a:off x="8038530" y="494878"/>
            <a:ext cx="4292445" cy="6242845"/>
          </a:xfrm>
          <a:prstGeom prst="rect">
            <a:avLst/>
          </a:prstGeom>
        </p:spPr>
      </p:pic>
      <p:sp>
        <p:nvSpPr>
          <p:cNvPr id="4" name="TextBox 3"/>
          <p:cNvSpPr txBox="1"/>
          <p:nvPr/>
        </p:nvSpPr>
        <p:spPr>
          <a:xfrm>
            <a:off x="3282286" y="204716"/>
            <a:ext cx="4681181" cy="4370427"/>
          </a:xfrm>
          <a:prstGeom prst="rect">
            <a:avLst/>
          </a:prstGeom>
          <a:noFill/>
        </p:spPr>
        <p:txBody>
          <a:bodyPr wrap="square" rtlCol="0">
            <a:spAutoFit/>
          </a:bodyPr>
          <a:lstStyle/>
          <a:p>
            <a:r>
              <a:rPr lang="en-GB" sz="2000" b="1" dirty="0" smtClean="0"/>
              <a:t>MILTON KEYNES 50 YEARS</a:t>
            </a:r>
          </a:p>
          <a:p>
            <a:endParaRPr lang="en-GB" sz="2000" b="1" dirty="0" smtClean="0"/>
          </a:p>
          <a:p>
            <a:r>
              <a:rPr lang="en-GB" sz="2000" dirty="0" smtClean="0"/>
              <a:t>In this first section topics covered include:</a:t>
            </a:r>
          </a:p>
          <a:p>
            <a:pPr marL="285750" indent="-285750">
              <a:buFont typeface="Arial" panose="020B0604020202020204" pitchFamily="34" charset="0"/>
              <a:buChar char="•"/>
            </a:pPr>
            <a:r>
              <a:rPr lang="en-GB" sz="2000" dirty="0" smtClean="0"/>
              <a:t>The origins of the Garden City Movement</a:t>
            </a:r>
          </a:p>
          <a:p>
            <a:pPr marL="285750" indent="-285750">
              <a:buFont typeface="Arial" panose="020B0604020202020204" pitchFamily="34" charset="0"/>
              <a:buChar char="•"/>
            </a:pPr>
            <a:r>
              <a:rPr lang="en-GB" sz="2000" dirty="0" smtClean="0"/>
              <a:t>The New Towns Act</a:t>
            </a:r>
          </a:p>
          <a:p>
            <a:pPr marL="285750" indent="-285750">
              <a:buFont typeface="Arial" panose="020B0604020202020204" pitchFamily="34" charset="0"/>
              <a:buChar char="•"/>
            </a:pPr>
            <a:r>
              <a:rPr lang="en-GB" sz="2000" dirty="0" smtClean="0"/>
              <a:t>A list of New Towns</a:t>
            </a:r>
          </a:p>
          <a:p>
            <a:pPr marL="285750" indent="-285750">
              <a:buFont typeface="Arial" panose="020B0604020202020204" pitchFamily="34" charset="0"/>
              <a:buChar char="•"/>
            </a:pPr>
            <a:r>
              <a:rPr lang="en-GB" sz="2000" dirty="0" smtClean="0"/>
              <a:t>The origins of the New North Bucks town including </a:t>
            </a:r>
            <a:r>
              <a:rPr lang="en-GB" sz="2000" dirty="0" err="1" smtClean="0"/>
              <a:t>Pooleyville</a:t>
            </a:r>
            <a:endParaRPr lang="en-GB" sz="2000" dirty="0" smtClean="0"/>
          </a:p>
          <a:p>
            <a:pPr marL="285750" indent="-285750">
              <a:buFont typeface="Arial" panose="020B0604020202020204" pitchFamily="34" charset="0"/>
              <a:buChar char="•"/>
            </a:pPr>
            <a:r>
              <a:rPr lang="en-GB" sz="2000" dirty="0" smtClean="0"/>
              <a:t>The 1966 announcement of the proposed area for the new city</a:t>
            </a:r>
          </a:p>
          <a:p>
            <a:pPr marL="285750" indent="-285750">
              <a:buFont typeface="Arial" panose="020B0604020202020204" pitchFamily="34" charset="0"/>
              <a:buChar char="•"/>
            </a:pPr>
            <a:r>
              <a:rPr lang="en-GB" sz="2000" dirty="0" smtClean="0"/>
              <a:t>1967 announcement of a new city to be called Milton Keynes</a:t>
            </a:r>
          </a:p>
          <a:p>
            <a:pPr marL="285750" indent="-285750">
              <a:buFont typeface="Arial" panose="020B0604020202020204" pitchFamily="34" charset="0"/>
              <a:buChar char="•"/>
            </a:pPr>
            <a:endParaRPr lang="en-GB" dirty="0">
              <a:solidFill>
                <a:srgbClr val="C00000"/>
              </a:solidFill>
            </a:endParaRPr>
          </a:p>
        </p:txBody>
      </p:sp>
    </p:spTree>
    <p:extLst>
      <p:ext uri="{BB962C8B-B14F-4D97-AF65-F5344CB8AC3E}">
        <p14:creationId xmlns:p14="http://schemas.microsoft.com/office/powerpoint/2010/main" val="328377858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17696" y="196829"/>
            <a:ext cx="4860321" cy="6517816"/>
          </a:xfrm>
          <a:prstGeom prst="rect">
            <a:avLst/>
          </a:prstGeom>
        </p:spPr>
      </p:pic>
      <p:pic>
        <p:nvPicPr>
          <p:cNvPr id="3" name="Picture 2"/>
          <p:cNvPicPr>
            <a:picLocks noChangeAspect="1"/>
          </p:cNvPicPr>
          <p:nvPr/>
        </p:nvPicPr>
        <p:blipFill>
          <a:blip r:embed="rId3"/>
          <a:stretch>
            <a:fillRect/>
          </a:stretch>
        </p:blipFill>
        <p:spPr>
          <a:xfrm>
            <a:off x="4154911" y="3166280"/>
            <a:ext cx="3548365" cy="3548365"/>
          </a:xfrm>
          <a:prstGeom prst="rect">
            <a:avLst/>
          </a:prstGeom>
        </p:spPr>
      </p:pic>
      <p:sp>
        <p:nvSpPr>
          <p:cNvPr id="5" name="TextBox 4"/>
          <p:cNvSpPr txBox="1"/>
          <p:nvPr/>
        </p:nvSpPr>
        <p:spPr>
          <a:xfrm>
            <a:off x="341194" y="196829"/>
            <a:ext cx="4039737" cy="5232202"/>
          </a:xfrm>
          <a:prstGeom prst="rect">
            <a:avLst/>
          </a:prstGeom>
          <a:noFill/>
        </p:spPr>
        <p:txBody>
          <a:bodyPr wrap="square" rtlCol="0">
            <a:spAutoFit/>
          </a:bodyPr>
          <a:lstStyle/>
          <a:p>
            <a:r>
              <a:rPr lang="en-GB" sz="2000" b="1" dirty="0"/>
              <a:t>MILTON KEYNES 50 YEARS</a:t>
            </a:r>
          </a:p>
          <a:p>
            <a:endParaRPr lang="en-GB" sz="2000" b="1" dirty="0"/>
          </a:p>
          <a:p>
            <a:r>
              <a:rPr lang="en-GB" sz="2000" dirty="0"/>
              <a:t>In </a:t>
            </a:r>
            <a:r>
              <a:rPr lang="en-GB" sz="2000" dirty="0" smtClean="0"/>
              <a:t>the second half of the first </a:t>
            </a:r>
            <a:r>
              <a:rPr lang="en-GB" sz="2000" dirty="0"/>
              <a:t>section topics covered include</a:t>
            </a:r>
            <a:r>
              <a:rPr lang="en-GB" sz="2000" dirty="0" smtClean="0"/>
              <a:t>:</a:t>
            </a:r>
          </a:p>
          <a:p>
            <a:pPr marL="285750" indent="-285750">
              <a:buFont typeface="Arial" panose="020B0604020202020204" pitchFamily="34" charset="0"/>
              <a:buChar char="•"/>
            </a:pPr>
            <a:r>
              <a:rPr lang="en-GB" sz="2000" dirty="0" smtClean="0"/>
              <a:t>The </a:t>
            </a:r>
            <a:r>
              <a:rPr lang="en-GB" sz="2000" dirty="0" err="1" smtClean="0"/>
              <a:t>MKDC</a:t>
            </a:r>
            <a:endParaRPr lang="en-GB" sz="2000" dirty="0"/>
          </a:p>
          <a:p>
            <a:pPr marL="285750" indent="-285750">
              <a:buFont typeface="Arial" panose="020B0604020202020204" pitchFamily="34" charset="0"/>
              <a:buChar char="•"/>
            </a:pPr>
            <a:r>
              <a:rPr lang="en-GB" sz="2000" dirty="0" smtClean="0"/>
              <a:t>The </a:t>
            </a:r>
            <a:r>
              <a:rPr lang="en-GB" sz="2000" dirty="0"/>
              <a:t>Master </a:t>
            </a:r>
            <a:r>
              <a:rPr lang="en-GB" sz="2000" dirty="0" smtClean="0"/>
              <a:t>Plan – including extensive quotes and images </a:t>
            </a:r>
          </a:p>
          <a:p>
            <a:pPr marL="285750" indent="-285750">
              <a:buFont typeface="Arial" panose="020B0604020202020204" pitchFamily="34" charset="0"/>
              <a:buChar char="•"/>
            </a:pPr>
            <a:r>
              <a:rPr lang="en-GB" sz="2000" dirty="0" smtClean="0"/>
              <a:t>MK </a:t>
            </a:r>
            <a:r>
              <a:rPr lang="en-GB" sz="2000" dirty="0"/>
              <a:t>Timeline</a:t>
            </a:r>
          </a:p>
          <a:p>
            <a:pPr marL="285750" indent="-285750">
              <a:buFont typeface="Arial" panose="020B0604020202020204" pitchFamily="34" charset="0"/>
              <a:buChar char="•"/>
            </a:pPr>
            <a:r>
              <a:rPr lang="en-GB" sz="2000" dirty="0" smtClean="0"/>
              <a:t>General Timeline of events and technology – created with the children's publication in mind</a:t>
            </a:r>
            <a:endParaRPr lang="en-GB" sz="2000" dirty="0"/>
          </a:p>
          <a:p>
            <a:pPr marL="285750" indent="-285750">
              <a:buFont typeface="Arial" panose="020B0604020202020204" pitchFamily="34" charset="0"/>
              <a:buChar char="•"/>
            </a:pPr>
            <a:r>
              <a:rPr lang="en-GB" sz="2000" dirty="0" smtClean="0"/>
              <a:t>The building of MK</a:t>
            </a:r>
          </a:p>
          <a:p>
            <a:pPr marL="285750" indent="-285750">
              <a:buFont typeface="Arial" panose="020B0604020202020204" pitchFamily="34" charset="0"/>
              <a:buChar char="•"/>
            </a:pPr>
            <a:r>
              <a:rPr lang="en-GB" sz="2000" dirty="0" smtClean="0"/>
              <a:t>Newspaper articles from 1972 &amp; 1973</a:t>
            </a:r>
            <a:endParaRPr lang="en-GB" sz="2000" dirty="0"/>
          </a:p>
          <a:p>
            <a:pPr marL="285750" indent="-285750">
              <a:buFont typeface="Arial" panose="020B0604020202020204" pitchFamily="34" charset="0"/>
              <a:buChar char="•"/>
            </a:pPr>
            <a:endParaRPr lang="en-GB" dirty="0">
              <a:solidFill>
                <a:srgbClr val="C00000"/>
              </a:solidFill>
            </a:endParaRPr>
          </a:p>
          <a:p>
            <a:endParaRPr lang="en-GB" dirty="0" smtClean="0">
              <a:solidFill>
                <a:srgbClr val="C00000"/>
              </a:solidFill>
            </a:endParaRPr>
          </a:p>
          <a:p>
            <a:endParaRPr lang="en-GB" dirty="0">
              <a:solidFill>
                <a:srgbClr val="C00000"/>
              </a:solidFill>
            </a:endParaRPr>
          </a:p>
        </p:txBody>
      </p:sp>
    </p:spTree>
    <p:extLst>
      <p:ext uri="{BB962C8B-B14F-4D97-AF65-F5344CB8AC3E}">
        <p14:creationId xmlns:p14="http://schemas.microsoft.com/office/powerpoint/2010/main" val="346317064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99514" y="180304"/>
            <a:ext cx="4868457" cy="6486024"/>
          </a:xfrm>
          <a:prstGeom prst="rect">
            <a:avLst/>
          </a:prstGeom>
        </p:spPr>
      </p:pic>
      <p:pic>
        <p:nvPicPr>
          <p:cNvPr id="3" name="Picture 2"/>
          <p:cNvPicPr>
            <a:picLocks noChangeAspect="1"/>
          </p:cNvPicPr>
          <p:nvPr/>
        </p:nvPicPr>
        <p:blipFill>
          <a:blip r:embed="rId3"/>
          <a:stretch>
            <a:fillRect/>
          </a:stretch>
        </p:blipFill>
        <p:spPr>
          <a:xfrm>
            <a:off x="2935117" y="4180614"/>
            <a:ext cx="3761905" cy="2485714"/>
          </a:xfrm>
          <a:prstGeom prst="rect">
            <a:avLst/>
          </a:prstGeom>
        </p:spPr>
      </p:pic>
      <p:pic>
        <p:nvPicPr>
          <p:cNvPr id="4" name="Picture 3"/>
          <p:cNvPicPr>
            <a:picLocks noChangeAspect="1"/>
          </p:cNvPicPr>
          <p:nvPr/>
        </p:nvPicPr>
        <p:blipFill>
          <a:blip r:embed="rId4"/>
          <a:stretch>
            <a:fillRect/>
          </a:stretch>
        </p:blipFill>
        <p:spPr>
          <a:xfrm>
            <a:off x="270413" y="2386167"/>
            <a:ext cx="3798137" cy="2511770"/>
          </a:xfrm>
          <a:prstGeom prst="rect">
            <a:avLst/>
          </a:prstGeom>
        </p:spPr>
      </p:pic>
      <p:sp>
        <p:nvSpPr>
          <p:cNvPr id="5" name="TextBox 4"/>
          <p:cNvSpPr txBox="1"/>
          <p:nvPr/>
        </p:nvSpPr>
        <p:spPr>
          <a:xfrm>
            <a:off x="627796" y="326307"/>
            <a:ext cx="5254388" cy="2215991"/>
          </a:xfrm>
          <a:prstGeom prst="rect">
            <a:avLst/>
          </a:prstGeom>
          <a:noFill/>
        </p:spPr>
        <p:txBody>
          <a:bodyPr wrap="square" rtlCol="0">
            <a:spAutoFit/>
          </a:bodyPr>
          <a:lstStyle/>
          <a:p>
            <a:r>
              <a:rPr lang="en-GB" sz="2000" b="1" dirty="0" smtClean="0"/>
              <a:t>THE FOUR ESTATES: Downs Barn</a:t>
            </a:r>
          </a:p>
          <a:p>
            <a:endParaRPr lang="en-GB" sz="2000" b="1" dirty="0"/>
          </a:p>
          <a:p>
            <a:r>
              <a:rPr lang="en-GB" sz="2000" dirty="0" smtClean="0"/>
              <a:t>In this section topics include:</a:t>
            </a:r>
          </a:p>
          <a:p>
            <a:pPr marL="285750" indent="-285750">
              <a:buFont typeface="Arial" panose="020B0604020202020204" pitchFamily="34" charset="0"/>
              <a:buChar char="•"/>
            </a:pPr>
            <a:r>
              <a:rPr lang="en-GB" sz="2000" dirty="0" smtClean="0"/>
              <a:t>The origin of Downs Barn</a:t>
            </a:r>
          </a:p>
          <a:p>
            <a:pPr marL="285750" indent="-285750">
              <a:buFont typeface="Arial" panose="020B0604020202020204" pitchFamily="34" charset="0"/>
              <a:buChar char="•"/>
            </a:pPr>
            <a:r>
              <a:rPr lang="en-GB" sz="2000" dirty="0" smtClean="0"/>
              <a:t>Building and the houses of Downs Barn</a:t>
            </a:r>
          </a:p>
          <a:p>
            <a:pPr marL="285750" indent="-285750">
              <a:buFont typeface="Arial" panose="020B0604020202020204" pitchFamily="34" charset="0"/>
              <a:buChar char="•"/>
            </a:pPr>
            <a:r>
              <a:rPr lang="en-GB" sz="2000" dirty="0" smtClean="0"/>
              <a:t>Early Pictures of Downs Barn</a:t>
            </a:r>
          </a:p>
          <a:p>
            <a:pPr marL="285750" indent="-285750">
              <a:buFont typeface="Arial" panose="020B0604020202020204" pitchFamily="34" charset="0"/>
              <a:buChar char="•"/>
            </a:pPr>
            <a:endParaRPr lang="en-GB" b="1" dirty="0">
              <a:solidFill>
                <a:srgbClr val="C00000"/>
              </a:solidFill>
            </a:endParaRPr>
          </a:p>
        </p:txBody>
      </p:sp>
    </p:spTree>
    <p:extLst>
      <p:ext uri="{BB962C8B-B14F-4D97-AF65-F5344CB8AC3E}">
        <p14:creationId xmlns:p14="http://schemas.microsoft.com/office/powerpoint/2010/main" val="189614792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77318" y="135736"/>
            <a:ext cx="4898198" cy="6529081"/>
          </a:xfrm>
          <a:prstGeom prst="rect">
            <a:avLst/>
          </a:prstGeom>
        </p:spPr>
      </p:pic>
      <p:pic>
        <p:nvPicPr>
          <p:cNvPr id="3" name="Picture 2"/>
          <p:cNvPicPr>
            <a:picLocks noChangeAspect="1"/>
          </p:cNvPicPr>
          <p:nvPr/>
        </p:nvPicPr>
        <p:blipFill>
          <a:blip r:embed="rId3"/>
          <a:stretch>
            <a:fillRect/>
          </a:stretch>
        </p:blipFill>
        <p:spPr>
          <a:xfrm>
            <a:off x="473944" y="2357672"/>
            <a:ext cx="4387153" cy="3007217"/>
          </a:xfrm>
          <a:prstGeom prst="rect">
            <a:avLst/>
          </a:prstGeom>
        </p:spPr>
      </p:pic>
      <p:pic>
        <p:nvPicPr>
          <p:cNvPr id="5" name="Picture 4"/>
          <p:cNvPicPr>
            <a:picLocks noChangeAspect="1"/>
          </p:cNvPicPr>
          <p:nvPr/>
        </p:nvPicPr>
        <p:blipFill>
          <a:blip r:embed="rId4"/>
          <a:stretch>
            <a:fillRect/>
          </a:stretch>
        </p:blipFill>
        <p:spPr>
          <a:xfrm>
            <a:off x="4250375" y="4080681"/>
            <a:ext cx="5309435" cy="2604628"/>
          </a:xfrm>
          <a:prstGeom prst="rect">
            <a:avLst/>
          </a:prstGeom>
        </p:spPr>
      </p:pic>
      <p:sp>
        <p:nvSpPr>
          <p:cNvPr id="6" name="TextBox 5"/>
          <p:cNvSpPr txBox="1"/>
          <p:nvPr/>
        </p:nvSpPr>
        <p:spPr>
          <a:xfrm>
            <a:off x="1490676" y="285363"/>
            <a:ext cx="5254388" cy="2215991"/>
          </a:xfrm>
          <a:prstGeom prst="rect">
            <a:avLst/>
          </a:prstGeom>
          <a:noFill/>
        </p:spPr>
        <p:txBody>
          <a:bodyPr wrap="square" rtlCol="0">
            <a:spAutoFit/>
          </a:bodyPr>
          <a:lstStyle/>
          <a:p>
            <a:r>
              <a:rPr lang="en-GB" sz="2000" b="1" dirty="0" smtClean="0"/>
              <a:t>THE FOUR ESTATES: Fishermead</a:t>
            </a:r>
          </a:p>
          <a:p>
            <a:endParaRPr lang="en-GB" sz="2000" b="1" dirty="0"/>
          </a:p>
          <a:p>
            <a:r>
              <a:rPr lang="en-GB" sz="2000" dirty="0" smtClean="0"/>
              <a:t>In this section topics include:</a:t>
            </a:r>
          </a:p>
          <a:p>
            <a:pPr marL="285750" indent="-285750">
              <a:buFont typeface="Arial" panose="020B0604020202020204" pitchFamily="34" charset="0"/>
              <a:buChar char="•"/>
            </a:pPr>
            <a:r>
              <a:rPr lang="en-GB" sz="2000" dirty="0" smtClean="0"/>
              <a:t>The origin of Fishermead</a:t>
            </a:r>
          </a:p>
          <a:p>
            <a:pPr marL="285750" indent="-285750">
              <a:buFont typeface="Arial" panose="020B0604020202020204" pitchFamily="34" charset="0"/>
              <a:buChar char="•"/>
            </a:pPr>
            <a:r>
              <a:rPr lang="en-GB" sz="2000" dirty="0" smtClean="0"/>
              <a:t>Building and the houses of Fishermead</a:t>
            </a:r>
          </a:p>
          <a:p>
            <a:pPr marL="285750" indent="-285750">
              <a:buFont typeface="Arial" panose="020B0604020202020204" pitchFamily="34" charset="0"/>
              <a:buChar char="•"/>
            </a:pPr>
            <a:r>
              <a:rPr lang="en-GB" sz="2000" dirty="0" smtClean="0"/>
              <a:t>Early Pictures of Fishermead</a:t>
            </a:r>
          </a:p>
          <a:p>
            <a:pPr marL="285750" indent="-285750">
              <a:buFont typeface="Arial" panose="020B0604020202020204" pitchFamily="34" charset="0"/>
              <a:buChar char="•"/>
            </a:pPr>
            <a:endParaRPr lang="en-GB" b="1" dirty="0">
              <a:solidFill>
                <a:srgbClr val="C00000"/>
              </a:solidFill>
            </a:endParaRPr>
          </a:p>
        </p:txBody>
      </p:sp>
    </p:spTree>
    <p:extLst>
      <p:ext uri="{BB962C8B-B14F-4D97-AF65-F5344CB8AC3E}">
        <p14:creationId xmlns:p14="http://schemas.microsoft.com/office/powerpoint/2010/main" val="180691588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73002" y="190405"/>
            <a:ext cx="6287813" cy="4744099"/>
          </a:xfrm>
          <a:prstGeom prst="rect">
            <a:avLst/>
          </a:prstGeom>
        </p:spPr>
      </p:pic>
      <p:pic>
        <p:nvPicPr>
          <p:cNvPr id="4" name="Picture 3"/>
          <p:cNvPicPr>
            <a:picLocks noChangeAspect="1"/>
          </p:cNvPicPr>
          <p:nvPr/>
        </p:nvPicPr>
        <p:blipFill>
          <a:blip r:embed="rId3"/>
          <a:stretch>
            <a:fillRect/>
          </a:stretch>
        </p:blipFill>
        <p:spPr>
          <a:xfrm>
            <a:off x="4109568" y="3725839"/>
            <a:ext cx="4645713" cy="3057937"/>
          </a:xfrm>
          <a:prstGeom prst="rect">
            <a:avLst/>
          </a:prstGeom>
        </p:spPr>
      </p:pic>
      <p:pic>
        <p:nvPicPr>
          <p:cNvPr id="3" name="Picture 2"/>
          <p:cNvPicPr>
            <a:picLocks noChangeAspect="1"/>
          </p:cNvPicPr>
          <p:nvPr/>
        </p:nvPicPr>
        <p:blipFill>
          <a:blip r:embed="rId4"/>
          <a:stretch>
            <a:fillRect/>
          </a:stretch>
        </p:blipFill>
        <p:spPr>
          <a:xfrm>
            <a:off x="518613" y="2562453"/>
            <a:ext cx="4223537" cy="2732877"/>
          </a:xfrm>
          <a:prstGeom prst="rect">
            <a:avLst/>
          </a:prstGeom>
        </p:spPr>
      </p:pic>
      <p:sp>
        <p:nvSpPr>
          <p:cNvPr id="5" name="TextBox 4"/>
          <p:cNvSpPr txBox="1"/>
          <p:nvPr/>
        </p:nvSpPr>
        <p:spPr>
          <a:xfrm>
            <a:off x="518614" y="380898"/>
            <a:ext cx="5254388" cy="2215991"/>
          </a:xfrm>
          <a:prstGeom prst="rect">
            <a:avLst/>
          </a:prstGeom>
          <a:noFill/>
        </p:spPr>
        <p:txBody>
          <a:bodyPr wrap="square" rtlCol="0">
            <a:spAutoFit/>
          </a:bodyPr>
          <a:lstStyle/>
          <a:p>
            <a:r>
              <a:rPr lang="en-GB" sz="2000" b="1" dirty="0" smtClean="0"/>
              <a:t>THE FOUR ESTATES: Oldbrook</a:t>
            </a:r>
          </a:p>
          <a:p>
            <a:endParaRPr lang="en-GB" sz="2000" b="1" dirty="0"/>
          </a:p>
          <a:p>
            <a:r>
              <a:rPr lang="en-GB" sz="2000" dirty="0" smtClean="0"/>
              <a:t>In this section topics include:</a:t>
            </a:r>
          </a:p>
          <a:p>
            <a:pPr marL="285750" indent="-285750">
              <a:buFont typeface="Arial" panose="020B0604020202020204" pitchFamily="34" charset="0"/>
              <a:buChar char="•"/>
            </a:pPr>
            <a:r>
              <a:rPr lang="en-GB" sz="2000" dirty="0" smtClean="0"/>
              <a:t>The origin of Oldbrook</a:t>
            </a:r>
          </a:p>
          <a:p>
            <a:pPr marL="285750" indent="-285750">
              <a:buFont typeface="Arial" panose="020B0604020202020204" pitchFamily="34" charset="0"/>
              <a:buChar char="•"/>
            </a:pPr>
            <a:r>
              <a:rPr lang="en-GB" sz="2000" dirty="0" smtClean="0"/>
              <a:t>Building and the houses of Oldbrook</a:t>
            </a:r>
          </a:p>
          <a:p>
            <a:pPr marL="285750" indent="-285750">
              <a:buFont typeface="Arial" panose="020B0604020202020204" pitchFamily="34" charset="0"/>
              <a:buChar char="•"/>
            </a:pPr>
            <a:r>
              <a:rPr lang="en-GB" sz="2000" dirty="0" smtClean="0"/>
              <a:t>Early Pictures of Oldbrook</a:t>
            </a:r>
          </a:p>
          <a:p>
            <a:pPr marL="285750" indent="-285750">
              <a:buFont typeface="Arial" panose="020B0604020202020204" pitchFamily="34" charset="0"/>
              <a:buChar char="•"/>
            </a:pPr>
            <a:endParaRPr lang="en-GB" b="1" dirty="0">
              <a:solidFill>
                <a:srgbClr val="C00000"/>
              </a:solidFill>
            </a:endParaRPr>
          </a:p>
        </p:txBody>
      </p:sp>
    </p:spTree>
    <p:extLst>
      <p:ext uri="{BB962C8B-B14F-4D97-AF65-F5344CB8AC3E}">
        <p14:creationId xmlns:p14="http://schemas.microsoft.com/office/powerpoint/2010/main" val="306862973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96586" y="224835"/>
            <a:ext cx="4895158" cy="6529217"/>
          </a:xfrm>
          <a:prstGeom prst="rect">
            <a:avLst/>
          </a:prstGeom>
        </p:spPr>
      </p:pic>
      <p:pic>
        <p:nvPicPr>
          <p:cNvPr id="3" name="Picture 2"/>
          <p:cNvPicPr>
            <a:picLocks noChangeAspect="1"/>
          </p:cNvPicPr>
          <p:nvPr/>
        </p:nvPicPr>
        <p:blipFill>
          <a:blip r:embed="rId3"/>
          <a:stretch>
            <a:fillRect/>
          </a:stretch>
        </p:blipFill>
        <p:spPr>
          <a:xfrm>
            <a:off x="3025040" y="3829477"/>
            <a:ext cx="4426081" cy="2924575"/>
          </a:xfrm>
          <a:prstGeom prst="rect">
            <a:avLst/>
          </a:prstGeom>
        </p:spPr>
      </p:pic>
      <p:pic>
        <p:nvPicPr>
          <p:cNvPr id="4" name="Picture 3"/>
          <p:cNvPicPr>
            <a:picLocks noChangeAspect="1"/>
          </p:cNvPicPr>
          <p:nvPr/>
        </p:nvPicPr>
        <p:blipFill>
          <a:blip r:embed="rId4"/>
          <a:stretch>
            <a:fillRect/>
          </a:stretch>
        </p:blipFill>
        <p:spPr>
          <a:xfrm>
            <a:off x="425550" y="2502052"/>
            <a:ext cx="3666667" cy="2295238"/>
          </a:xfrm>
          <a:prstGeom prst="rect">
            <a:avLst/>
          </a:prstGeom>
        </p:spPr>
      </p:pic>
      <p:sp>
        <p:nvSpPr>
          <p:cNvPr id="5" name="TextBox 4"/>
          <p:cNvSpPr txBox="1"/>
          <p:nvPr/>
        </p:nvSpPr>
        <p:spPr>
          <a:xfrm>
            <a:off x="548380" y="408193"/>
            <a:ext cx="5254388" cy="2215991"/>
          </a:xfrm>
          <a:prstGeom prst="rect">
            <a:avLst/>
          </a:prstGeom>
          <a:noFill/>
        </p:spPr>
        <p:txBody>
          <a:bodyPr wrap="square" rtlCol="0">
            <a:spAutoFit/>
          </a:bodyPr>
          <a:lstStyle/>
          <a:p>
            <a:r>
              <a:rPr lang="en-GB" sz="2000" b="1" dirty="0" smtClean="0"/>
              <a:t>THE FOUR ESTATES: Conniburrow</a:t>
            </a:r>
          </a:p>
          <a:p>
            <a:endParaRPr lang="en-GB" sz="2000" b="1" dirty="0"/>
          </a:p>
          <a:p>
            <a:r>
              <a:rPr lang="en-GB" sz="2000" dirty="0" smtClean="0"/>
              <a:t>In this section topics include:</a:t>
            </a:r>
          </a:p>
          <a:p>
            <a:pPr marL="285750" indent="-285750">
              <a:buFont typeface="Arial" panose="020B0604020202020204" pitchFamily="34" charset="0"/>
              <a:buChar char="•"/>
            </a:pPr>
            <a:r>
              <a:rPr lang="en-GB" sz="2000" dirty="0" smtClean="0"/>
              <a:t>The origin of Conniburrow</a:t>
            </a:r>
          </a:p>
          <a:p>
            <a:pPr marL="285750" indent="-285750">
              <a:buFont typeface="Arial" panose="020B0604020202020204" pitchFamily="34" charset="0"/>
              <a:buChar char="•"/>
            </a:pPr>
            <a:r>
              <a:rPr lang="en-GB" sz="2000" dirty="0" smtClean="0"/>
              <a:t>Building and the houses of Conniburrow</a:t>
            </a:r>
          </a:p>
          <a:p>
            <a:pPr marL="285750" indent="-285750">
              <a:buFont typeface="Arial" panose="020B0604020202020204" pitchFamily="34" charset="0"/>
              <a:buChar char="•"/>
            </a:pPr>
            <a:r>
              <a:rPr lang="en-GB" sz="2000" dirty="0" smtClean="0"/>
              <a:t>Early Pictures of Conniburrow</a:t>
            </a:r>
          </a:p>
          <a:p>
            <a:pPr marL="285750" indent="-285750">
              <a:buFont typeface="Arial" panose="020B0604020202020204" pitchFamily="34" charset="0"/>
              <a:buChar char="•"/>
            </a:pPr>
            <a:endParaRPr lang="en-GB" b="1" dirty="0">
              <a:solidFill>
                <a:srgbClr val="C00000"/>
              </a:solidFill>
            </a:endParaRPr>
          </a:p>
        </p:txBody>
      </p:sp>
    </p:spTree>
    <p:extLst>
      <p:ext uri="{BB962C8B-B14F-4D97-AF65-F5344CB8AC3E}">
        <p14:creationId xmlns:p14="http://schemas.microsoft.com/office/powerpoint/2010/main" val="428698372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TotalTime>
  <Words>807</Words>
  <Application>Microsoft Macintosh PowerPoint</Application>
  <PresentationFormat>Custom</PresentationFormat>
  <Paragraphs>96</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dc:creator>
  <cp:lastModifiedBy>Myriam Metcalf</cp:lastModifiedBy>
  <cp:revision>19</cp:revision>
  <dcterms:created xsi:type="dcterms:W3CDTF">2016-04-18T15:56:58Z</dcterms:created>
  <dcterms:modified xsi:type="dcterms:W3CDTF">2017-04-03T10:08:51Z</dcterms:modified>
</cp:coreProperties>
</file>